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302" r:id="rId7"/>
    <p:sldId id="295" r:id="rId8"/>
    <p:sldId id="296" r:id="rId9"/>
    <p:sldId id="298" r:id="rId10"/>
    <p:sldId id="265" r:id="rId11"/>
    <p:sldId id="304" r:id="rId12"/>
    <p:sldId id="303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C91419"/>
    <a:srgbClr val="F99823"/>
    <a:srgbClr val="F3703A"/>
    <a:srgbClr val="515083"/>
    <a:srgbClr val="2F305C"/>
    <a:srgbClr val="3C4798"/>
    <a:srgbClr val="E68637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C9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C91419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F99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9409380-4903-CC7E-3878-00BD99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296" y="3841"/>
            <a:ext cx="55117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3523" y="463677"/>
            <a:ext cx="5743575" cy="3227514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La valutazione psicologica del paziente bariatrico: un percorso oltre la valutazione all’intervento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3523" y="4508500"/>
            <a:ext cx="5134928" cy="1279652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F3703A"/>
                </a:solidFill>
              </a:rPr>
              <a:t>Dott. Edoardo </a:t>
            </a:r>
            <a:r>
              <a:rPr lang="it-IT" sz="2800" b="1" dirty="0" err="1">
                <a:solidFill>
                  <a:srgbClr val="F3703A"/>
                </a:solidFill>
              </a:rPr>
              <a:t>ciancaglini</a:t>
            </a:r>
            <a:endParaRPr lang="it-IT" sz="2800" b="1" dirty="0">
              <a:solidFill>
                <a:srgbClr val="F3703A"/>
              </a:solidFill>
            </a:endParaRPr>
          </a:p>
          <a:p>
            <a:r>
              <a:rPr lang="it-IT" sz="2800" b="1" dirty="0">
                <a:solidFill>
                  <a:srgbClr val="F3703A"/>
                </a:solidFill>
              </a:rPr>
              <a:t>PSICOLOGO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48C4106D-2EC8-268B-8B98-7FEAFC7FE5AD}"/>
              </a:ext>
            </a:extLst>
          </p:cNvPr>
          <p:cNvSpPr/>
          <p:nvPr/>
        </p:nvSpPr>
        <p:spPr>
          <a:xfrm>
            <a:off x="3019425" y="2021420"/>
            <a:ext cx="5535379" cy="423974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6">
            <a:extLst>
              <a:ext uri="{FF2B5EF4-FFF2-40B4-BE49-F238E27FC236}">
                <a16:creationId xmlns:a16="http://schemas.microsoft.com/office/drawing/2014/main" id="{69B05FA1-A290-9BCE-4C28-A587644FD9CB}"/>
              </a:ext>
            </a:extLst>
          </p:cNvPr>
          <p:cNvSpPr txBox="1">
            <a:spLocks/>
          </p:cNvSpPr>
          <p:nvPr/>
        </p:nvSpPr>
        <p:spPr>
          <a:xfrm>
            <a:off x="801052" y="189926"/>
            <a:ext cx="10589895" cy="1450757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Gli elementi della valutazione psicologica del paziente bariatrico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1DDF0E-4709-EC08-1C5B-F1A66C1A50B8}"/>
              </a:ext>
            </a:extLst>
          </p:cNvPr>
          <p:cNvSpPr txBox="1"/>
          <p:nvPr/>
        </p:nvSpPr>
        <p:spPr>
          <a:xfrm>
            <a:off x="2599816" y="2837401"/>
            <a:ext cx="1486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Impulsività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01BCDC-5EAB-B3D4-94EB-581F85E5C3E3}"/>
              </a:ext>
            </a:extLst>
          </p:cNvPr>
          <p:cNvSpPr txBox="1"/>
          <p:nvPr/>
        </p:nvSpPr>
        <p:spPr>
          <a:xfrm>
            <a:off x="1197594" y="5087473"/>
            <a:ext cx="324705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capacità di aderire al percorso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AC851-B86A-9BE5-C036-C9BEE7FA922A}"/>
              </a:ext>
            </a:extLst>
          </p:cNvPr>
          <p:cNvSpPr txBox="1"/>
          <p:nvPr/>
        </p:nvSpPr>
        <p:spPr>
          <a:xfrm>
            <a:off x="4163587" y="1911861"/>
            <a:ext cx="324705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Eventuale presenza di </a:t>
            </a:r>
          </a:p>
          <a:p>
            <a:pPr algn="ctr"/>
            <a:r>
              <a:rPr lang="it-IT" dirty="0"/>
              <a:t>disturbi psicologico -psichiatrici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8CC3E6-3783-1976-F5FC-B245C724A331}"/>
              </a:ext>
            </a:extLst>
          </p:cNvPr>
          <p:cNvSpPr txBox="1"/>
          <p:nvPr/>
        </p:nvSpPr>
        <p:spPr>
          <a:xfrm>
            <a:off x="1197594" y="4054770"/>
            <a:ext cx="28891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motivazione all’intervento</a:t>
            </a:r>
          </a:p>
        </p:txBody>
      </p:sp>
      <p:pic>
        <p:nvPicPr>
          <p:cNvPr id="1028" name="Picture 4" descr="Consulenza psicologica – Dott.ssa Alessandra Scala -Psicologa Roma –  Psicoterapeuta Roma – Quartieri Nomentano Trieste – EMDR practitioner">
            <a:extLst>
              <a:ext uri="{FF2B5EF4-FFF2-40B4-BE49-F238E27FC236}">
                <a16:creationId xmlns:a16="http://schemas.microsoft.com/office/drawing/2014/main" id="{4C97F644-6CB1-779A-4EE3-378F4E8D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24" y="2837401"/>
            <a:ext cx="2185281" cy="21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03D321-0FDE-0895-B748-A424648334D8}"/>
              </a:ext>
            </a:extLst>
          </p:cNvPr>
          <p:cNvSpPr txBox="1"/>
          <p:nvPr/>
        </p:nvSpPr>
        <p:spPr>
          <a:xfrm>
            <a:off x="7316554" y="2777383"/>
            <a:ext cx="12382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Tono dell’umore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E122D0-1752-2652-1A97-9A1E884592F8}"/>
              </a:ext>
            </a:extLst>
          </p:cNvPr>
          <p:cNvSpPr txBox="1"/>
          <p:nvPr/>
        </p:nvSpPr>
        <p:spPr>
          <a:xfrm>
            <a:off x="7879038" y="3872062"/>
            <a:ext cx="12382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Immagine corporea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F7E4A7-6CD4-3F2E-184D-694C3C4C9BB0}"/>
              </a:ext>
            </a:extLst>
          </p:cNvPr>
          <p:cNvSpPr txBox="1"/>
          <p:nvPr/>
        </p:nvSpPr>
        <p:spPr>
          <a:xfrm>
            <a:off x="7316554" y="5120641"/>
            <a:ext cx="180073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Qualità della vita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9B5A30-3E9A-CBC3-2792-F54E649872D9}"/>
              </a:ext>
            </a:extLst>
          </p:cNvPr>
          <p:cNvSpPr txBox="1"/>
          <p:nvPr/>
        </p:nvSpPr>
        <p:spPr>
          <a:xfrm>
            <a:off x="5130122" y="5565038"/>
            <a:ext cx="169545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Comportamenti alimentari disfunzionali</a:t>
            </a:r>
          </a:p>
        </p:txBody>
      </p:sp>
      <p:pic>
        <p:nvPicPr>
          <p:cNvPr id="1032" name="Picture 8" descr="Valutazione psicodiagnostica | Psicologa Sylvie Gobbis Scafa - Pescara">
            <a:extLst>
              <a:ext uri="{FF2B5EF4-FFF2-40B4-BE49-F238E27FC236}">
                <a16:creationId xmlns:a16="http://schemas.microsoft.com/office/drawing/2014/main" id="{15BF08EA-2869-3122-B427-ACD5F795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9" y="1184687"/>
            <a:ext cx="2011821" cy="13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A91E1CA-AB5C-F171-91F1-5B0C16F4E13B}"/>
              </a:ext>
            </a:extLst>
          </p:cNvPr>
          <p:cNvSpPr txBox="1"/>
          <p:nvPr/>
        </p:nvSpPr>
        <p:spPr>
          <a:xfrm>
            <a:off x="514350" y="2364223"/>
            <a:ext cx="187140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 </a:t>
            </a:r>
          </a:p>
          <a:p>
            <a:pPr algn="ctr"/>
            <a:r>
              <a:rPr lang="it-IT" dirty="0"/>
              <a:t>psicodiagnostica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79DE6B4-9BE9-F430-6DBC-C1778FFA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92" y="877638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80C6B32-5128-BCA8-E397-4404A6AE3C81}"/>
              </a:ext>
            </a:extLst>
          </p:cNvPr>
          <p:cNvSpPr txBox="1"/>
          <p:nvPr/>
        </p:nvSpPr>
        <p:spPr>
          <a:xfrm>
            <a:off x="9739124" y="2524561"/>
            <a:ext cx="211558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Colloquio</a:t>
            </a:r>
          </a:p>
          <a:p>
            <a:pPr algn="ctr"/>
            <a:r>
              <a:rPr lang="it-IT" dirty="0"/>
              <a:t>psicologico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B3A0C2-DDA8-1EDE-B767-DBB842E6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5" y="61385"/>
            <a:ext cx="5866745" cy="160934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C62EB5-14C7-91BD-971E-52B3BF950709}"/>
              </a:ext>
            </a:extLst>
          </p:cNvPr>
          <p:cNvSpPr txBox="1"/>
          <p:nvPr/>
        </p:nvSpPr>
        <p:spPr>
          <a:xfrm>
            <a:off x="7648437" y="1838107"/>
            <a:ext cx="4355176" cy="8925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Salute Psicologica. </a:t>
            </a:r>
            <a:r>
              <a:rPr lang="it-IT" sz="1000" dirty="0"/>
              <a:t>Gli individui con obesità hanno maggiori probabilità di soffrire di depressione e ansia. Lo stigma sociale e la discriminazione sono evidenti tra le persone che convivono con l'obesità.</a:t>
            </a:r>
          </a:p>
          <a:p>
            <a:r>
              <a:rPr lang="it-IT" sz="1000" dirty="0"/>
              <a:t>Difficoltà relazionali in particolare nelle interazioni con il sesso opposto, e nelle prestazioni sessuali e sul desiderio di queste.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5B3A1A3-1E8E-56BF-4459-850B37C99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3" b="41144"/>
          <a:stretch/>
        </p:blipFill>
        <p:spPr>
          <a:xfrm>
            <a:off x="6454589" y="347296"/>
            <a:ext cx="4889686" cy="1323437"/>
          </a:xfrm>
          <a:prstGeom prst="rect">
            <a:avLst/>
          </a:prstGeom>
          <a:ln w="28575">
            <a:solidFill>
              <a:srgbClr val="E2973C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ECDCE-5D32-D04D-8760-D322AE1E0F9D}"/>
              </a:ext>
            </a:extLst>
          </p:cNvPr>
          <p:cNvSpPr txBox="1"/>
          <p:nvPr/>
        </p:nvSpPr>
        <p:spPr>
          <a:xfrm>
            <a:off x="684617" y="1838107"/>
            <a:ext cx="3143251" cy="135421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Salute</a:t>
            </a:r>
            <a:r>
              <a:rPr lang="it-IT" sz="1000" dirty="0"/>
              <a:t>. La salute è emersa come il principale fattore motivante per sottoporsi a chirurgia bariatrica espresso in 3 preoccupazioni principali: il rischio di acquisire una comorbilità dovuta all'obesità,  l’aggravamento di una condizione presente, la paura dell’insorgenza di una patologia. In particolare è emersa anche preoccupazione di sperimentare gli stessi problemi di salute dei propri genitori.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FF9D29-8DB2-98E8-5C5C-F48C0EFAC4CA}"/>
              </a:ext>
            </a:extLst>
          </p:cNvPr>
          <p:cNvSpPr txBox="1"/>
          <p:nvPr/>
        </p:nvSpPr>
        <p:spPr>
          <a:xfrm>
            <a:off x="4652792" y="1942489"/>
            <a:ext cx="236064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"Mia madre è morta all'età di 54 anni per un grave infarto, ed era gravemente sovrappeso all'epoca.. non volevo lasciare i miei figli così presto come ci aveva lasciato mia madre. Ho 43 anni e mia madre è morta a 54.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07BE98-9C75-E073-D720-6BF99E6401DC}"/>
              </a:ext>
            </a:extLst>
          </p:cNvPr>
          <p:cNvSpPr txBox="1"/>
          <p:nvPr/>
        </p:nvSpPr>
        <p:spPr>
          <a:xfrm>
            <a:off x="605192" y="3389212"/>
            <a:ext cx="2736593" cy="15081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Attività della vita quotidiana</a:t>
            </a:r>
            <a:r>
              <a:rPr lang="it-IT" sz="1000" b="1" dirty="0"/>
              <a:t>. </a:t>
            </a:r>
            <a:r>
              <a:rPr lang="it-IT" sz="1000" dirty="0"/>
              <a:t>Molti partecipanti hanno riportato limitazioni nel dedicarsi allo stile di vita o alle attività desiderate., difficoltà con gli impegni sociali, mangiare fuori, andare in vacanza e adattarsi ai sedili degli aerei. Hanno anche parlato di come l'obesità li avesse influenzati fisicamente ed espresso la speranza che perdere peso avrebbe ripristinato il loro vero sé,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ABCEDD-704A-5AFB-4A8C-56DE8C479D0A}"/>
              </a:ext>
            </a:extLst>
          </p:cNvPr>
          <p:cNvSpPr txBox="1"/>
          <p:nvPr/>
        </p:nvSpPr>
        <p:spPr>
          <a:xfrm>
            <a:off x="4808112" y="3357030"/>
            <a:ext cx="2050003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"il vero me, è lì da qualche parte"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D7DDA03-043B-DB34-4AF5-BE81A3F6AD91}"/>
              </a:ext>
            </a:extLst>
          </p:cNvPr>
          <p:cNvSpPr txBox="1"/>
          <p:nvPr/>
        </p:nvSpPr>
        <p:spPr>
          <a:xfrm>
            <a:off x="717245" y="5138180"/>
            <a:ext cx="3077997" cy="15081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Immagine Corporea</a:t>
            </a:r>
            <a:r>
              <a:rPr lang="it-IT" sz="800" b="1" dirty="0"/>
              <a:t>. </a:t>
            </a:r>
            <a:r>
              <a:rPr lang="it-IT" sz="1000" dirty="0"/>
              <a:t>Sia uomini che donne hanno evidenziato il desiderio di migliorare la propria immagine corporea. hanno riportato sentimenti negativi e difficoltà ad accettare il proprio corpo .</a:t>
            </a:r>
          </a:p>
          <a:p>
            <a:r>
              <a:rPr lang="it-IT" sz="1000" dirty="0" err="1"/>
              <a:t>Lupher</a:t>
            </a:r>
            <a:r>
              <a:rPr lang="it-IT" sz="1000" dirty="0"/>
              <a:t> et al. hanno riferito che le hanno espresso il desiderio di migliorare la propria immagine corporea, l'immagine di sé e l'autostima, con alcune che evitavano di avere foto di sé e sperimentavano ansia sociale a causa del loro peso.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B0CFC6C-0287-C2F5-0778-94ECB8CB1F6C}"/>
              </a:ext>
            </a:extLst>
          </p:cNvPr>
          <p:cNvSpPr txBox="1"/>
          <p:nvPr/>
        </p:nvSpPr>
        <p:spPr>
          <a:xfrm>
            <a:off x="4702736" y="3998048"/>
            <a:ext cx="2192694" cy="1169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"Avevo più di 40 anni e non volevo essere una madre imbarazzante prima che mia figlia iniziasse la scuola. Sebbene non fossi una mangiatrice compulsiva, ho pensato che forse avrei dovuto semplicemente chiedere una consulenza"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6F0819-DF44-4673-64EB-5D8EEEC33B2D}"/>
              </a:ext>
            </a:extLst>
          </p:cNvPr>
          <p:cNvSpPr txBox="1"/>
          <p:nvPr/>
        </p:nvSpPr>
        <p:spPr>
          <a:xfrm>
            <a:off x="8116218" y="3059668"/>
            <a:ext cx="3419613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Consigli da parte di operatori sanitari e familiari</a:t>
            </a:r>
            <a:r>
              <a:rPr lang="it-IT" sz="1000" b="1" dirty="0"/>
              <a:t>. </a:t>
            </a:r>
            <a:r>
              <a:rPr lang="it-IT" sz="1000" dirty="0"/>
              <a:t>Operatori sanitari come medici di base, consulenti specializzati in fertilità e chirurghi ortopedici hanno svolto un ruolo chiave nel motivare i partecipanti a sottoporsi a chirurgia bariatrica.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EA3525-DBC8-0E91-CEE5-3D1587425112}"/>
              </a:ext>
            </a:extLst>
          </p:cNvPr>
          <p:cNvSpPr txBox="1"/>
          <p:nvPr/>
        </p:nvSpPr>
        <p:spPr>
          <a:xfrm>
            <a:off x="7991337" y="4213492"/>
            <a:ext cx="3936441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1200" b="1" dirty="0">
                <a:effectLst/>
              </a:rPr>
              <a:t>Preoccupazioni per i familiari e per se stessi</a:t>
            </a:r>
            <a:r>
              <a:rPr lang="it-IT" sz="1000" dirty="0">
                <a:effectLst/>
              </a:rPr>
              <a:t>. La preoccupazione espressa dai membri della famiglia verso di loro e la loro preoccupazione di non essere parte di quella famiglia sono stati rilevati come degli elementi motivanti all’intervento.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64259FD-6E70-D9BB-6892-DE93D15822AC}"/>
              </a:ext>
            </a:extLst>
          </p:cNvPr>
          <p:cNvSpPr txBox="1"/>
          <p:nvPr/>
        </p:nvSpPr>
        <p:spPr>
          <a:xfrm>
            <a:off x="8177292" y="5542437"/>
            <a:ext cx="3297463" cy="8925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Problemi di fertilità nelle donne</a:t>
            </a:r>
            <a:r>
              <a:rPr lang="it-IT" sz="1000" b="1" dirty="0"/>
              <a:t>. </a:t>
            </a:r>
            <a:r>
              <a:rPr lang="it-IT" sz="1000" dirty="0"/>
              <a:t>La fertilità è stata una motivazione chiave per sottoporsi a chirurgia bariatrica per via delle complicanze che l’obesità genera rispetto alla possibilità di avere dei figli o di andare incontro a problematiche legate alla gravidanza.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D0E4FDA-A8B1-3FEA-1D18-872002D95334}"/>
              </a:ext>
            </a:extLst>
          </p:cNvPr>
          <p:cNvSpPr txBox="1"/>
          <p:nvPr/>
        </p:nvSpPr>
        <p:spPr>
          <a:xfrm>
            <a:off x="4736768" y="5711714"/>
            <a:ext cx="2124630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"Volevo un bambino così disperatamente che ero pronta a fare qualsiasi cosa»</a:t>
            </a:r>
          </a:p>
        </p:txBody>
      </p:sp>
    </p:spTree>
    <p:extLst>
      <p:ext uri="{BB962C8B-B14F-4D97-AF65-F5344CB8AC3E}">
        <p14:creationId xmlns:p14="http://schemas.microsoft.com/office/powerpoint/2010/main" val="8287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BD2CD4C-3856-36DC-608D-BBC58A4B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8" y="2481299"/>
            <a:ext cx="4695173" cy="1437567"/>
          </a:xfrm>
          <a:prstGeom prst="rect">
            <a:avLst/>
          </a:prstGeom>
        </p:spPr>
      </p:pic>
      <p:pic>
        <p:nvPicPr>
          <p:cNvPr id="3076" name="Picture 4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271199A6-C5BD-C7F1-6094-DC70BA541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18306" r="9333" b="16120"/>
          <a:stretch/>
        </p:blipFill>
        <p:spPr bwMode="auto">
          <a:xfrm>
            <a:off x="4377886" y="331702"/>
            <a:ext cx="3185619" cy="15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ccomandazioni nutrizionali in chirurgia bariatrica. Manuale SICOB, ADI, SIO">
            <a:extLst>
              <a:ext uri="{FF2B5EF4-FFF2-40B4-BE49-F238E27FC236}">
                <a16:creationId xmlns:a16="http://schemas.microsoft.com/office/drawing/2014/main" id="{9750719A-1BBC-B7ED-0206-77599F3A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31" y="457237"/>
            <a:ext cx="28765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6C7D61-05EB-3C5B-7EFF-1DB7CB079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53" y="793139"/>
            <a:ext cx="3764138" cy="1619250"/>
          </a:xfrm>
          <a:prstGeom prst="rect">
            <a:avLst/>
          </a:prstGeom>
        </p:spPr>
      </p:pic>
      <p:pic>
        <p:nvPicPr>
          <p:cNvPr id="3084" name="Picture 12" descr="EMDS – Equipe Multidisciplinare per la presa in carico e la cura della  persona affetta da Dolore Cronico e Disturbi da Sintomi Somatici –  Multiverso">
            <a:extLst>
              <a:ext uri="{FF2B5EF4-FFF2-40B4-BE49-F238E27FC236}">
                <a16:creationId xmlns:a16="http://schemas.microsoft.com/office/drawing/2014/main" id="{1273066C-F575-015C-4970-DF2617FF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64" y="2168379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20F3989-A2BB-D1DF-7F1C-A03B09473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143" y="3504947"/>
            <a:ext cx="3655445" cy="2412594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1B110A4-06A5-7ECF-7E84-1F3CF4686CF7}"/>
              </a:ext>
            </a:extLst>
          </p:cNvPr>
          <p:cNvSpPr/>
          <p:nvPr/>
        </p:nvSpPr>
        <p:spPr>
          <a:xfrm>
            <a:off x="688168" y="5692676"/>
            <a:ext cx="10161507" cy="856483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u="sng" dirty="0">
                <a:solidFill>
                  <a:schemeClr val="tx1"/>
                </a:solidFill>
              </a:rPr>
              <a:t>CAMBIAMENTO DI VITA</a:t>
            </a:r>
          </a:p>
        </p:txBody>
      </p:sp>
    </p:spTree>
    <p:extLst>
      <p:ext uri="{BB962C8B-B14F-4D97-AF65-F5344CB8AC3E}">
        <p14:creationId xmlns:p14="http://schemas.microsoft.com/office/powerpoint/2010/main" val="31108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quenza di uomo che cammina: immagine vettoriale stock (royalty free)  104641778 | Shutterstock">
            <a:extLst>
              <a:ext uri="{FF2B5EF4-FFF2-40B4-BE49-F238E27FC236}">
                <a16:creationId xmlns:a16="http://schemas.microsoft.com/office/drawing/2014/main" id="{23424CDE-7531-D358-8F71-AEB752157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7"/>
          <a:stretch/>
        </p:blipFill>
        <p:spPr bwMode="auto">
          <a:xfrm>
            <a:off x="2120697" y="2265556"/>
            <a:ext cx="7219950" cy="21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9A144D-7D7B-3EC3-1A95-862AC85E710C}"/>
              </a:ext>
            </a:extLst>
          </p:cNvPr>
          <p:cNvSpPr txBox="1"/>
          <p:nvPr/>
        </p:nvSpPr>
        <p:spPr>
          <a:xfrm>
            <a:off x="381623" y="1697641"/>
            <a:ext cx="1319982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</a:t>
            </a:r>
          </a:p>
          <a:p>
            <a:pPr algn="ctr"/>
            <a:r>
              <a:rPr lang="it-IT" dirty="0"/>
              <a:t>Psicologica-</a:t>
            </a:r>
          </a:p>
          <a:p>
            <a:pPr algn="ctr"/>
            <a:r>
              <a:rPr lang="it-IT" dirty="0"/>
              <a:t>Chirurgica-</a:t>
            </a:r>
          </a:p>
          <a:p>
            <a:pPr algn="ctr"/>
            <a:r>
              <a:rPr lang="it-IT" dirty="0"/>
              <a:t>Nutrizionale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C22A6D1-C8AF-8747-C7B3-3A14E9D31237}"/>
              </a:ext>
            </a:extLst>
          </p:cNvPr>
          <p:cNvCxnSpPr>
            <a:cxnSpLocks/>
          </p:cNvCxnSpPr>
          <p:nvPr/>
        </p:nvCxnSpPr>
        <p:spPr>
          <a:xfrm>
            <a:off x="1896406" y="2045913"/>
            <a:ext cx="751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EB4B0897-B856-52B2-DBBC-F76F12432DDE}"/>
              </a:ext>
            </a:extLst>
          </p:cNvPr>
          <p:cNvSpPr/>
          <p:nvPr/>
        </p:nvSpPr>
        <p:spPr>
          <a:xfrm>
            <a:off x="5417558" y="1692106"/>
            <a:ext cx="1750143" cy="92725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CHIRURGIA</a:t>
            </a:r>
          </a:p>
          <a:p>
            <a:pPr algn="ctr"/>
            <a:r>
              <a:rPr lang="it-IT" b="1" dirty="0"/>
              <a:t>BARIATRICA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01298F7-3552-6D98-D9FB-20BD504C21A4}"/>
              </a:ext>
            </a:extLst>
          </p:cNvPr>
          <p:cNvCxnSpPr>
            <a:cxnSpLocks/>
          </p:cNvCxnSpPr>
          <p:nvPr/>
        </p:nvCxnSpPr>
        <p:spPr>
          <a:xfrm>
            <a:off x="7289097" y="2155735"/>
            <a:ext cx="978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BDE68A-7696-3AD8-25C4-785060218A3F}"/>
              </a:ext>
            </a:extLst>
          </p:cNvPr>
          <p:cNvSpPr txBox="1"/>
          <p:nvPr/>
        </p:nvSpPr>
        <p:spPr>
          <a:xfrm>
            <a:off x="8427801" y="1692106"/>
            <a:ext cx="2027904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Follow-up multidisciplinare post-operatorio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5B1148-5F58-579B-A577-BF2BD6C2188A}"/>
              </a:ext>
            </a:extLst>
          </p:cNvPr>
          <p:cNvSpPr txBox="1"/>
          <p:nvPr/>
        </p:nvSpPr>
        <p:spPr>
          <a:xfrm>
            <a:off x="2851353" y="1697641"/>
            <a:ext cx="155533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Idoneità </a:t>
            </a:r>
          </a:p>
          <a:p>
            <a:pPr algn="ctr"/>
            <a:r>
              <a:rPr lang="it-IT" dirty="0"/>
              <a:t>preoperatoria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0554B0F-6ABC-2F21-407E-CCF56437545C}"/>
              </a:ext>
            </a:extLst>
          </p:cNvPr>
          <p:cNvCxnSpPr>
            <a:cxnSpLocks/>
          </p:cNvCxnSpPr>
          <p:nvPr/>
        </p:nvCxnSpPr>
        <p:spPr>
          <a:xfrm>
            <a:off x="4473366" y="2082050"/>
            <a:ext cx="87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6">
            <a:extLst>
              <a:ext uri="{FF2B5EF4-FFF2-40B4-BE49-F238E27FC236}">
                <a16:creationId xmlns:a16="http://schemas.microsoft.com/office/drawing/2014/main" id="{69A4889C-697A-1332-0A05-53E70A38BE7D}"/>
              </a:ext>
            </a:extLst>
          </p:cNvPr>
          <p:cNvSpPr txBox="1">
            <a:spLocks/>
          </p:cNvSpPr>
          <p:nvPr/>
        </p:nvSpPr>
        <p:spPr>
          <a:xfrm>
            <a:off x="801052" y="153254"/>
            <a:ext cx="10589895" cy="827822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Il percorso del paziente bariatrico</a:t>
            </a:r>
          </a:p>
        </p:txBody>
      </p:sp>
      <p:pic>
        <p:nvPicPr>
          <p:cNvPr id="2052" name="Picture 4" descr="Simbolo del segno del punto interrogativo dell'illustrazione della mano in  un vettore rosso dell'icona del fumetto. | Vettore Premium">
            <a:extLst>
              <a:ext uri="{FF2B5EF4-FFF2-40B4-BE49-F238E27FC236}">
                <a16:creationId xmlns:a16="http://schemas.microsoft.com/office/drawing/2014/main" id="{D0C4CE71-D52B-0AE4-1863-9BA6BD8D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06" y="1594740"/>
            <a:ext cx="1341631" cy="13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330EC0-8014-EDBC-1F0F-FD0589901612}"/>
              </a:ext>
            </a:extLst>
          </p:cNvPr>
          <p:cNvSpPr txBox="1"/>
          <p:nvPr/>
        </p:nvSpPr>
        <p:spPr>
          <a:xfrm>
            <a:off x="4282872" y="5517188"/>
            <a:ext cx="3318078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CHIRURGIA PLASTICA RICOSTRUTTIVA post-MBS</a:t>
            </a: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951063F4-DBF6-F568-2450-ADF1356DA191}"/>
              </a:ext>
            </a:extLst>
          </p:cNvPr>
          <p:cNvSpPr/>
          <p:nvPr/>
        </p:nvSpPr>
        <p:spPr>
          <a:xfrm>
            <a:off x="5644947" y="4238636"/>
            <a:ext cx="593928" cy="1003469"/>
          </a:xfrm>
          <a:prstGeom prst="downArrow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040CD8-A783-B624-97DB-F734EC1D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0" y="859989"/>
            <a:ext cx="3677245" cy="1653526"/>
          </a:xfrm>
          <a:prstGeom prst="rect">
            <a:avLst/>
          </a:prstGeom>
          <a:ln w="28575">
            <a:solidFill>
              <a:srgbClr val="E2973C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700812-748B-2730-922E-E5E84CDE68B9}"/>
              </a:ext>
            </a:extLst>
          </p:cNvPr>
          <p:cNvSpPr txBox="1"/>
          <p:nvPr/>
        </p:nvSpPr>
        <p:spPr>
          <a:xfrm>
            <a:off x="705326" y="5133780"/>
            <a:ext cx="10506074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Benefici: la chirurgia bariatrica può migliorare dimensioni come la depressione, l'ansia, e l'attenzione, ma questi studi ci dicono anche che possono iniziare a verificarsi delle condizioni da osservare attentamente: come un possibile aumento dell’uso di sostanze un riemergere nel lungo termine dei valori depressivi </a:t>
            </a:r>
            <a:r>
              <a:rPr lang="it-IT" dirty="0" err="1"/>
              <a:t>pre</a:t>
            </a:r>
            <a:r>
              <a:rPr lang="it-IT" dirty="0"/>
              <a:t>-operatori o alterazioni nel normale funzionamento dell'asse intestino-cervello (che a loro volta possono essere collegate a cambiamenti nelle emozioni).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8E6398-BCB5-0B36-10A3-BCE7B86D8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4"/>
          <a:stretch/>
        </p:blipFill>
        <p:spPr>
          <a:xfrm>
            <a:off x="1085298" y="2523607"/>
            <a:ext cx="6248400" cy="1923052"/>
          </a:xfrm>
          <a:prstGeom prst="rect">
            <a:avLst/>
          </a:prstGeom>
          <a:ln w="28575">
            <a:solidFill>
              <a:srgbClr val="E98B0D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59EAED1-9876-EA98-E7CA-C236F5224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120" y="2469039"/>
            <a:ext cx="3600450" cy="1919921"/>
          </a:xfrm>
          <a:prstGeom prst="rect">
            <a:avLst/>
          </a:prstGeom>
          <a:ln w="28575">
            <a:solidFill>
              <a:srgbClr val="E98B0D"/>
            </a:solidFill>
          </a:ln>
        </p:spPr>
      </p:pic>
      <p:sp>
        <p:nvSpPr>
          <p:cNvPr id="11" name="Titolo 6">
            <a:extLst>
              <a:ext uri="{FF2B5EF4-FFF2-40B4-BE49-F238E27FC236}">
                <a16:creationId xmlns:a16="http://schemas.microsoft.com/office/drawing/2014/main" id="{2D9B270D-F197-4496-B635-8C263DE6AAD3}"/>
              </a:ext>
            </a:extLst>
          </p:cNvPr>
          <p:cNvSpPr txBox="1">
            <a:spLocks/>
          </p:cNvSpPr>
          <p:nvPr/>
        </p:nvSpPr>
        <p:spPr>
          <a:xfrm>
            <a:off x="876776" y="160211"/>
            <a:ext cx="9524048" cy="438151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Dal Post-operatorio alla chirurgia plastica post MBS: un percorso da promuovere, ma con attenzione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132FAF-BBD4-F04D-81D6-5A7D3DEA1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171" y="732664"/>
            <a:ext cx="5915653" cy="1848641"/>
          </a:xfrm>
          <a:prstGeom prst="rect">
            <a:avLst/>
          </a:prstGeom>
          <a:ln w="28575">
            <a:solidFill>
              <a:srgbClr val="E98B0D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BD60C47-180C-C727-C764-2567C8705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042" y="3258335"/>
            <a:ext cx="4853612" cy="1850472"/>
          </a:xfrm>
          <a:prstGeom prst="rect">
            <a:avLst/>
          </a:prstGeom>
          <a:ln w="28575">
            <a:solidFill>
              <a:srgbClr val="E98B0D"/>
            </a:solidFill>
          </a:ln>
        </p:spPr>
      </p:pic>
    </p:spTree>
    <p:extLst>
      <p:ext uri="{BB962C8B-B14F-4D97-AF65-F5344CB8AC3E}">
        <p14:creationId xmlns:p14="http://schemas.microsoft.com/office/powerpoint/2010/main" val="11315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>
            <a:extLst>
              <a:ext uri="{FF2B5EF4-FFF2-40B4-BE49-F238E27FC236}">
                <a16:creationId xmlns:a16="http://schemas.microsoft.com/office/drawing/2014/main" id="{9B69E03A-A640-5474-3B1A-9E0DEB5D51B4}"/>
              </a:ext>
            </a:extLst>
          </p:cNvPr>
          <p:cNvSpPr txBox="1">
            <a:spLocks/>
          </p:cNvSpPr>
          <p:nvPr/>
        </p:nvSpPr>
        <p:spPr>
          <a:xfrm>
            <a:off x="584742" y="254483"/>
            <a:ext cx="10589895" cy="440903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/>
              <a:t>L’importanza di un nuovo </a:t>
            </a:r>
            <a:r>
              <a:rPr lang="it-IT" sz="2000" dirty="0" err="1"/>
              <a:t>assessment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731125-82ED-C707-C2B1-2AB33062B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6"/>
          <a:stretch/>
        </p:blipFill>
        <p:spPr>
          <a:xfrm>
            <a:off x="217048" y="979714"/>
            <a:ext cx="6468338" cy="886408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11294440-DBD3-1665-F7D3-1BEF62265341}"/>
              </a:ext>
            </a:extLst>
          </p:cNvPr>
          <p:cNvSpPr/>
          <p:nvPr/>
        </p:nvSpPr>
        <p:spPr>
          <a:xfrm>
            <a:off x="7025951" y="1358992"/>
            <a:ext cx="849086" cy="30791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73AB186-6895-F55E-C3F2-5C98230B003B}"/>
              </a:ext>
            </a:extLst>
          </p:cNvPr>
          <p:cNvSpPr txBox="1"/>
          <p:nvPr/>
        </p:nvSpPr>
        <p:spPr>
          <a:xfrm>
            <a:off x="7987004" y="923731"/>
            <a:ext cx="3610947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I risultati del presente studio indicano che i sintomi depressivi possono attenuarsi dopo l'addominoplastica nei pazienti post-bariatrici, ma tuttavia una parte dei soggetti dello studio ha riportato un peggioramento della sintomatologia depressiva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65A15E-89B6-9D87-281D-6B4A228D141F}"/>
              </a:ext>
            </a:extLst>
          </p:cNvPr>
          <p:cNvSpPr txBox="1"/>
          <p:nvPr/>
        </p:nvSpPr>
        <p:spPr>
          <a:xfrm>
            <a:off x="7987005" y="2500119"/>
            <a:ext cx="376023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Sebbene l'addominoplastica sia associata a ulteriori benefici psicologici, in particolare nella riduzione di ansia e sintomi depressivi, non migliora significativamente la percezione corporea, l'autostima o la funzionalità sessuale oltre gli effetti della chirurgia bariatrica.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761CA41-E0FA-78BF-B9CE-CD27F608E082}"/>
              </a:ext>
            </a:extLst>
          </p:cNvPr>
          <p:cNvSpPr/>
          <p:nvPr/>
        </p:nvSpPr>
        <p:spPr>
          <a:xfrm>
            <a:off x="7025951" y="2946328"/>
            <a:ext cx="849086" cy="30791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D1F99AF-AF11-9B3E-DEEF-37F98001AC20}"/>
              </a:ext>
            </a:extLst>
          </p:cNvPr>
          <p:cNvGrpSpPr/>
          <p:nvPr/>
        </p:nvGrpSpPr>
        <p:grpSpPr>
          <a:xfrm>
            <a:off x="221713" y="2443545"/>
            <a:ext cx="6463673" cy="1407826"/>
            <a:chOff x="221713" y="2443545"/>
            <a:chExt cx="6463673" cy="140782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C32DF64-A7A7-F615-9C39-EB15E422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13" y="2443545"/>
              <a:ext cx="6463673" cy="1025980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3A132327-D459-ACB4-3AC6-1E9D2D1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601" y="3409102"/>
              <a:ext cx="6390785" cy="442269"/>
            </a:xfrm>
            <a:prstGeom prst="rect">
              <a:avLst/>
            </a:prstGeom>
          </p:spPr>
        </p:pic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E950CDA0-7E0D-92B9-5CB0-D0DC253DC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48" y="4134213"/>
            <a:ext cx="6390786" cy="2084285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316BC785-A654-E473-4B10-7F14924B56A3}"/>
              </a:ext>
            </a:extLst>
          </p:cNvPr>
          <p:cNvSpPr/>
          <p:nvPr/>
        </p:nvSpPr>
        <p:spPr>
          <a:xfrm>
            <a:off x="7025951" y="5176355"/>
            <a:ext cx="849086" cy="30791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2434E7A-123B-9BC6-232B-F4BE3F020244}"/>
              </a:ext>
            </a:extLst>
          </p:cNvPr>
          <p:cNvSpPr txBox="1"/>
          <p:nvPr/>
        </p:nvSpPr>
        <p:spPr>
          <a:xfrm>
            <a:off x="7987005" y="4733940"/>
            <a:ext cx="361094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Questo studio indica che la maggior parte dei pazienti sottoposti a chirurgia estetica ottiene esiti psicosociali e psicologici positivi, anche se una piccola parte presenta un rischio del peggioramento delle condizioni psicologiche quando c’è un disturbo pregresso. </a:t>
            </a:r>
          </a:p>
        </p:txBody>
      </p:sp>
    </p:spTree>
    <p:extLst>
      <p:ext uri="{BB962C8B-B14F-4D97-AF65-F5344CB8AC3E}">
        <p14:creationId xmlns:p14="http://schemas.microsoft.com/office/powerpoint/2010/main" val="32539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BB3287-84D2-625B-3F82-DA75F10F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6" y="724232"/>
            <a:ext cx="4633727" cy="14483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78FEB5-B7DD-72FC-A463-83C0F4D87C3E}"/>
              </a:ext>
            </a:extLst>
          </p:cNvPr>
          <p:cNvSpPr txBox="1"/>
          <p:nvPr/>
        </p:nvSpPr>
        <p:spPr>
          <a:xfrm>
            <a:off x="6049297" y="1258500"/>
            <a:ext cx="3097161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50" dirty="0"/>
              <a:t>A causa della veloce perdita di peso la pelle in eccesso diventa spesso per i pazienti post-bariatrici una fonte di complicanze legate non solo al disagio fisico ma anche psichico e in tal senso la chirurgia plastica è l’unica soluzione per poter risolvere questo problema.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A00455-827D-EFDD-5644-748CBCB1DCE5}"/>
              </a:ext>
            </a:extLst>
          </p:cNvPr>
          <p:cNvSpPr txBox="1"/>
          <p:nvPr/>
        </p:nvSpPr>
        <p:spPr>
          <a:xfrm>
            <a:off x="240073" y="2434488"/>
            <a:ext cx="3926346" cy="938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/>
              <a:t>Durante la fase di screening effettuata </a:t>
            </a:r>
            <a:r>
              <a:rPr lang="it-IT" sz="1100" b="1" dirty="0"/>
              <a:t>dal chirurgo plastico</a:t>
            </a:r>
            <a:r>
              <a:rPr lang="it-IT" sz="1100" dirty="0"/>
              <a:t>, la valutazione psicologica svolge un ruolo importante. In primo luogo, consente di esplorare </a:t>
            </a:r>
            <a:r>
              <a:rPr lang="it-IT" sz="1100" b="1" dirty="0"/>
              <a:t>i desideri, le aspettative, le ansie e le fantasie del </a:t>
            </a:r>
            <a:r>
              <a:rPr lang="it-IT" sz="1100" b="1" dirty="0" err="1"/>
              <a:t>pazientee</a:t>
            </a:r>
            <a:r>
              <a:rPr lang="it-IT" sz="1100" b="1" dirty="0"/>
              <a:t> se necessario inviarlo allo psicologo/psichiatra specialista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60C5B0-01A0-BE48-34D2-56B858F31D79}"/>
              </a:ext>
            </a:extLst>
          </p:cNvPr>
          <p:cNvSpPr txBox="1"/>
          <p:nvPr/>
        </p:nvSpPr>
        <p:spPr>
          <a:xfrm>
            <a:off x="5314334" y="3044279"/>
            <a:ext cx="41393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/>
              <a:t>Il 60% delle persone che richiedono la chirurgia plastica dopo la chirurgia bariatrica presenta dei problemi psicologici. I più comuni in questo gruppo, sono depressione, disturbo d'ansia generalizzato e dismorfismo corporeo.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F58E7B-6AE9-E44C-72CF-9B33DC06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77" y="4016437"/>
            <a:ext cx="4015433" cy="129067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0234C16-234C-E642-EC38-E174B528FAEB}"/>
              </a:ext>
            </a:extLst>
          </p:cNvPr>
          <p:cNvCxnSpPr>
            <a:cxnSpLocks/>
          </p:cNvCxnSpPr>
          <p:nvPr/>
        </p:nvCxnSpPr>
        <p:spPr>
          <a:xfrm>
            <a:off x="5378245" y="1396181"/>
            <a:ext cx="501445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6DA713C-34D3-2DB8-CB73-152CF513840F}"/>
              </a:ext>
            </a:extLst>
          </p:cNvPr>
          <p:cNvCxnSpPr>
            <a:cxnSpLocks/>
          </p:cNvCxnSpPr>
          <p:nvPr/>
        </p:nvCxnSpPr>
        <p:spPr>
          <a:xfrm flipH="1">
            <a:off x="4336026" y="2061662"/>
            <a:ext cx="1543664" cy="693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C4B71FF-3E62-2EDE-CC05-386CF4AB1AFF}"/>
              </a:ext>
            </a:extLst>
          </p:cNvPr>
          <p:cNvCxnSpPr>
            <a:cxnSpLocks/>
          </p:cNvCxnSpPr>
          <p:nvPr/>
        </p:nvCxnSpPr>
        <p:spPr>
          <a:xfrm>
            <a:off x="4296802" y="3121742"/>
            <a:ext cx="816077" cy="30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DF8456-EE28-E813-FCD5-6C57F311AC10}"/>
              </a:ext>
            </a:extLst>
          </p:cNvPr>
          <p:cNvSpPr txBox="1"/>
          <p:nvPr/>
        </p:nvSpPr>
        <p:spPr>
          <a:xfrm>
            <a:off x="262196" y="4437052"/>
            <a:ext cx="7325033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/>
              <a:t>Importante è quindi lo screening psicologico, che va a valutare on solo la presenza di problemi </a:t>
            </a:r>
            <a:r>
              <a:rPr lang="it-IT" sz="1100" dirty="0" err="1"/>
              <a:t>pre</a:t>
            </a:r>
            <a:r>
              <a:rPr lang="it-IT" sz="1100" dirty="0"/>
              <a:t>-esistenti ma anche in preparazione all’intervento dimensioni come la </a:t>
            </a:r>
            <a:r>
              <a:rPr lang="it-IT" sz="1100" b="1" dirty="0"/>
              <a:t>motivazione</a:t>
            </a:r>
            <a:r>
              <a:rPr lang="it-IT" sz="1100" dirty="0"/>
              <a:t> del paziente per la chirurgia plastica. Questo è importante in quanto può rivelare possibili problemi psicologici</a:t>
            </a:r>
            <a:r>
              <a:rPr lang="it-IT" sz="1100" b="1" dirty="0"/>
              <a:t>, soprattutto quando la motivazione è prevalentemente esterna</a:t>
            </a:r>
            <a:r>
              <a:rPr lang="it-IT" sz="1100" dirty="0"/>
              <a:t>. La motivazione può essere suddivisa in fattori intrinseci, come il desiderio di salute, benessere e ripresa delle attività sociali e lavorative, e fattori estrinseci, come il desiderio di compiacere gli altri o ottenere benefici sociali. Sebbene entrambi i fattori siano importanti, i fattori intrinseci, che sono legati alla salute e alla qualità della vita, dovrebbero essere più significativi per il paziente.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28B94C4-6688-B98A-D577-B89B99274979}"/>
              </a:ext>
            </a:extLst>
          </p:cNvPr>
          <p:cNvCxnSpPr>
            <a:cxnSpLocks/>
          </p:cNvCxnSpPr>
          <p:nvPr/>
        </p:nvCxnSpPr>
        <p:spPr>
          <a:xfrm flipH="1">
            <a:off x="3331029" y="3739443"/>
            <a:ext cx="1823285" cy="58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6">
            <a:extLst>
              <a:ext uri="{FF2B5EF4-FFF2-40B4-BE49-F238E27FC236}">
                <a16:creationId xmlns:a16="http://schemas.microsoft.com/office/drawing/2014/main" id="{9B69E03A-A640-5474-3B1A-9E0DEB5D51B4}"/>
              </a:ext>
            </a:extLst>
          </p:cNvPr>
          <p:cNvSpPr txBox="1">
            <a:spLocks/>
          </p:cNvSpPr>
          <p:nvPr/>
        </p:nvSpPr>
        <p:spPr>
          <a:xfrm>
            <a:off x="584742" y="254483"/>
            <a:ext cx="10589895" cy="440903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/>
              <a:t>L’importanza di un nuovo </a:t>
            </a:r>
            <a:r>
              <a:rPr lang="it-IT" sz="2000" dirty="0" err="1"/>
              <a:t>assessment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7768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>
            <a:extLst>
              <a:ext uri="{FF2B5EF4-FFF2-40B4-BE49-F238E27FC236}">
                <a16:creationId xmlns:a16="http://schemas.microsoft.com/office/drawing/2014/main" id="{9B69E03A-A640-5474-3B1A-9E0DEB5D51B4}"/>
              </a:ext>
            </a:extLst>
          </p:cNvPr>
          <p:cNvSpPr txBox="1">
            <a:spLocks/>
          </p:cNvSpPr>
          <p:nvPr/>
        </p:nvSpPr>
        <p:spPr>
          <a:xfrm>
            <a:off x="501466" y="389725"/>
            <a:ext cx="10589895" cy="440903"/>
          </a:xfrm>
          <a:prstGeom prst="rect">
            <a:avLst/>
          </a:prstGeom>
          <a:ln w="28575">
            <a:solidFill>
              <a:srgbClr val="E2973C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600" dirty="0"/>
              <a:t>Un percorso integrato</a:t>
            </a:r>
          </a:p>
        </p:txBody>
      </p:sp>
      <p:pic>
        <p:nvPicPr>
          <p:cNvPr id="7" name="Picture 2" descr="sequenza di uomo che cammina: immagine vettoriale stock (royalty free)  104641778 | Shutterstock">
            <a:extLst>
              <a:ext uri="{FF2B5EF4-FFF2-40B4-BE49-F238E27FC236}">
                <a16:creationId xmlns:a16="http://schemas.microsoft.com/office/drawing/2014/main" id="{1001EA9B-53DE-205B-4DAC-393F4B21C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7"/>
          <a:stretch/>
        </p:blipFill>
        <p:spPr bwMode="auto">
          <a:xfrm>
            <a:off x="2101647" y="1551554"/>
            <a:ext cx="7219950" cy="21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15D4BA-1BB0-9A4C-BF58-0B2E082659FD}"/>
              </a:ext>
            </a:extLst>
          </p:cNvPr>
          <p:cNvSpPr txBox="1"/>
          <p:nvPr/>
        </p:nvSpPr>
        <p:spPr>
          <a:xfrm>
            <a:off x="934652" y="1023782"/>
            <a:ext cx="1319982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</a:t>
            </a:r>
          </a:p>
          <a:p>
            <a:pPr algn="ctr"/>
            <a:r>
              <a:rPr lang="it-IT" dirty="0"/>
              <a:t>Psicologica-</a:t>
            </a:r>
          </a:p>
          <a:p>
            <a:pPr algn="ctr"/>
            <a:r>
              <a:rPr lang="it-IT" dirty="0"/>
              <a:t>Chirurgica-</a:t>
            </a:r>
          </a:p>
          <a:p>
            <a:pPr algn="ctr"/>
            <a:r>
              <a:rPr lang="it-IT" dirty="0"/>
              <a:t>Nutrizionale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4027B1F-025E-72ED-1FBA-57DD8D84877E}"/>
              </a:ext>
            </a:extLst>
          </p:cNvPr>
          <p:cNvCxnSpPr>
            <a:cxnSpLocks/>
          </p:cNvCxnSpPr>
          <p:nvPr/>
        </p:nvCxnSpPr>
        <p:spPr>
          <a:xfrm>
            <a:off x="2325031" y="1623946"/>
            <a:ext cx="751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C26FD87B-1FBB-00FB-F84F-ECDBE0D4F796}"/>
              </a:ext>
            </a:extLst>
          </p:cNvPr>
          <p:cNvSpPr/>
          <p:nvPr/>
        </p:nvSpPr>
        <p:spPr>
          <a:xfrm>
            <a:off x="5976818" y="1100685"/>
            <a:ext cx="1750143" cy="92725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CHIRURGIA</a:t>
            </a:r>
          </a:p>
          <a:p>
            <a:pPr algn="ctr"/>
            <a:r>
              <a:rPr lang="it-IT" b="1" dirty="0"/>
              <a:t>BARIATRICA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E79A5A4-B033-2A9B-BD47-AFA29641AEF9}"/>
              </a:ext>
            </a:extLst>
          </p:cNvPr>
          <p:cNvCxnSpPr>
            <a:cxnSpLocks/>
          </p:cNvCxnSpPr>
          <p:nvPr/>
        </p:nvCxnSpPr>
        <p:spPr>
          <a:xfrm>
            <a:off x="7793922" y="1623946"/>
            <a:ext cx="978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225015-35CF-0D6C-0009-4D25C0D4DA62}"/>
              </a:ext>
            </a:extLst>
          </p:cNvPr>
          <p:cNvSpPr txBox="1"/>
          <p:nvPr/>
        </p:nvSpPr>
        <p:spPr>
          <a:xfrm>
            <a:off x="8839486" y="1133074"/>
            <a:ext cx="2027904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Follow-up multidisciplinare post-operatorio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7AF152-6FFD-6D27-4F20-F0AD7056F31A}"/>
              </a:ext>
            </a:extLst>
          </p:cNvPr>
          <p:cNvSpPr txBox="1"/>
          <p:nvPr/>
        </p:nvSpPr>
        <p:spPr>
          <a:xfrm>
            <a:off x="3146321" y="1241150"/>
            <a:ext cx="155533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Idoneità </a:t>
            </a:r>
          </a:p>
          <a:p>
            <a:pPr algn="ctr"/>
            <a:r>
              <a:rPr lang="it-IT" dirty="0"/>
              <a:t>preoperatoria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3EAE397-13CF-5CCC-DDE9-5B18C2157237}"/>
              </a:ext>
            </a:extLst>
          </p:cNvPr>
          <p:cNvCxnSpPr>
            <a:cxnSpLocks/>
          </p:cNvCxnSpPr>
          <p:nvPr/>
        </p:nvCxnSpPr>
        <p:spPr>
          <a:xfrm>
            <a:off x="4959141" y="1594739"/>
            <a:ext cx="87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1,5 mila immagini, foto stock e illustrazioni esenti da diritti d'autore a  tema Multidisciplinare | Shutterstock">
            <a:extLst>
              <a:ext uri="{FF2B5EF4-FFF2-40B4-BE49-F238E27FC236}">
                <a16:creationId xmlns:a16="http://schemas.microsoft.com/office/drawing/2014/main" id="{ABF9D974-AE5C-FCAF-B80E-A7C4586FE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 b="28963"/>
          <a:stretch/>
        </p:blipFill>
        <p:spPr bwMode="auto">
          <a:xfrm>
            <a:off x="4558164" y="5399303"/>
            <a:ext cx="24765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0C61EF8-5FBC-8C8C-1832-426ADA73C765}"/>
              </a:ext>
            </a:extLst>
          </p:cNvPr>
          <p:cNvSpPr txBox="1"/>
          <p:nvPr/>
        </p:nvSpPr>
        <p:spPr>
          <a:xfrm>
            <a:off x="90056" y="3965365"/>
            <a:ext cx="902628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OBESITA</a:t>
            </a:r>
            <a:r>
              <a:rPr lang="it-IT" dirty="0"/>
              <a:t>’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6BCC8B0-0D02-1170-711C-EDB3E436E0F5}"/>
              </a:ext>
            </a:extLst>
          </p:cNvPr>
          <p:cNvCxnSpPr>
            <a:cxnSpLocks/>
          </p:cNvCxnSpPr>
          <p:nvPr/>
        </p:nvCxnSpPr>
        <p:spPr>
          <a:xfrm>
            <a:off x="1079080" y="4167523"/>
            <a:ext cx="670167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B50311E2-ECAC-61EF-C414-BE32952E4CF7}"/>
              </a:ext>
            </a:extLst>
          </p:cNvPr>
          <p:cNvSpPr/>
          <p:nvPr/>
        </p:nvSpPr>
        <p:spPr>
          <a:xfrm>
            <a:off x="3096360" y="3720285"/>
            <a:ext cx="1149251" cy="721751"/>
          </a:xfrm>
          <a:prstGeom prst="rect">
            <a:avLst/>
          </a:prstGeom>
          <a:ln w="38100">
            <a:solidFill>
              <a:srgbClr val="E98B0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CHIRURGIA</a:t>
            </a:r>
          </a:p>
          <a:p>
            <a:pPr algn="ctr"/>
            <a:r>
              <a:rPr lang="it-IT" sz="1400" b="1" dirty="0"/>
              <a:t>BARIATRICA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F96ACCE-E52E-0CA9-5530-5925403C7D23}"/>
              </a:ext>
            </a:extLst>
          </p:cNvPr>
          <p:cNvCxnSpPr>
            <a:cxnSpLocks/>
          </p:cNvCxnSpPr>
          <p:nvPr/>
        </p:nvCxnSpPr>
        <p:spPr>
          <a:xfrm>
            <a:off x="4290576" y="4167522"/>
            <a:ext cx="670167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AA33305-C9B9-B0DB-BBB2-14615D415B1A}"/>
              </a:ext>
            </a:extLst>
          </p:cNvPr>
          <p:cNvSpPr txBox="1"/>
          <p:nvPr/>
        </p:nvSpPr>
        <p:spPr>
          <a:xfrm>
            <a:off x="5013758" y="3752023"/>
            <a:ext cx="124053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Follow-up multidisciplinare post-operatorio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F2BAFD8-3128-D416-5A77-68DE3600C292}"/>
              </a:ext>
            </a:extLst>
          </p:cNvPr>
          <p:cNvCxnSpPr>
            <a:cxnSpLocks/>
          </p:cNvCxnSpPr>
          <p:nvPr/>
        </p:nvCxnSpPr>
        <p:spPr>
          <a:xfrm>
            <a:off x="6301787" y="4123021"/>
            <a:ext cx="670167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B8D08D4-4A13-45F4-0E53-EF8E93DE2C2A}"/>
              </a:ext>
            </a:extLst>
          </p:cNvPr>
          <p:cNvSpPr txBox="1"/>
          <p:nvPr/>
        </p:nvSpPr>
        <p:spPr>
          <a:xfrm>
            <a:off x="8345969" y="3656134"/>
            <a:ext cx="1238015" cy="954107"/>
          </a:xfrm>
          <a:prstGeom prst="rect">
            <a:avLst/>
          </a:prstGeom>
          <a:noFill/>
          <a:ln w="38100"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CHIRURGIA PLASTICA RICOSTRUTTIVA POST-MBS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139DA9F-AE63-8189-332D-FB9113F9ED1E}"/>
              </a:ext>
            </a:extLst>
          </p:cNvPr>
          <p:cNvSpPr txBox="1"/>
          <p:nvPr/>
        </p:nvSpPr>
        <p:spPr>
          <a:xfrm>
            <a:off x="1785055" y="3703372"/>
            <a:ext cx="1240532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Valutazione/</a:t>
            </a:r>
          </a:p>
          <a:p>
            <a:pPr algn="ctr"/>
            <a:r>
              <a:rPr lang="it-IT" sz="1400" dirty="0"/>
              <a:t>idoneità operatoria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8FA8DCA-67C2-C948-DA8A-537BA1619F63}"/>
              </a:ext>
            </a:extLst>
          </p:cNvPr>
          <p:cNvSpPr txBox="1"/>
          <p:nvPr/>
        </p:nvSpPr>
        <p:spPr>
          <a:xfrm>
            <a:off x="7016918" y="3752023"/>
            <a:ext cx="1222772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Valutazione/</a:t>
            </a:r>
          </a:p>
          <a:p>
            <a:pPr algn="ctr"/>
            <a:r>
              <a:rPr lang="it-IT" sz="1400" dirty="0"/>
              <a:t>idoneità operatoria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93B976E-30E1-226D-DEA4-C972ACC33A97}"/>
              </a:ext>
            </a:extLst>
          </p:cNvPr>
          <p:cNvSpPr txBox="1"/>
          <p:nvPr/>
        </p:nvSpPr>
        <p:spPr>
          <a:xfrm>
            <a:off x="10702823" y="3826865"/>
            <a:ext cx="124053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Follow-up multidisciplinare post-operatorio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ACAE5D5-A314-A7E4-BD4C-7328DBAE2916}"/>
              </a:ext>
            </a:extLst>
          </p:cNvPr>
          <p:cNvCxnSpPr/>
          <p:nvPr/>
        </p:nvCxnSpPr>
        <p:spPr>
          <a:xfrm>
            <a:off x="9743248" y="4123021"/>
            <a:ext cx="825909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254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675</TotalTime>
  <Words>1056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RetrospectVTI</vt:lpstr>
      <vt:lpstr>La valutazione psicologica del paziente bariatrico: un percorso oltre la valutazione all’intervento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38</cp:revision>
  <dcterms:created xsi:type="dcterms:W3CDTF">2022-02-27T17:36:31Z</dcterms:created>
  <dcterms:modified xsi:type="dcterms:W3CDTF">2025-10-26T11:21:32Z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